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3162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740" y="0"/>
            <a:ext cx="7556823" cy="1068542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1292351" y="9633584"/>
            <a:ext cx="1645920" cy="6096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3377183" y="9633711"/>
            <a:ext cx="926593" cy="633983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8/21/2025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6023" y="4356899"/>
            <a:ext cx="8782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233457"/>
                </a:solidFill>
                <a:latin typeface="Epura Bold"/>
                <a:cs typeface="Epura Bold"/>
              </a:rPr>
              <a:t>P</a:t>
            </a:r>
            <a:r>
              <a:rPr sz="1200" b="1" spc="-20" dirty="0">
                <a:solidFill>
                  <a:srgbClr val="233457"/>
                </a:solidFill>
                <a:latin typeface="Epura Bold"/>
                <a:cs typeface="Epura Bold"/>
              </a:rPr>
              <a:t>r</a:t>
            </a:r>
            <a:r>
              <a:rPr sz="1200" b="1" spc="-40" dirty="0">
                <a:solidFill>
                  <a:srgbClr val="233457"/>
                </a:solidFill>
                <a:latin typeface="Epura Bold"/>
                <a:cs typeface="Epura Bold"/>
              </a:rPr>
              <a:t>i</a:t>
            </a:r>
            <a:r>
              <a:rPr sz="1200" b="1" spc="40" dirty="0">
                <a:solidFill>
                  <a:srgbClr val="233457"/>
                </a:solidFill>
                <a:latin typeface="Epura Bold"/>
                <a:cs typeface="Epura Bold"/>
              </a:rPr>
              <a:t>o</a:t>
            </a:r>
            <a:r>
              <a:rPr sz="1200" b="1" spc="-20" dirty="0">
                <a:solidFill>
                  <a:srgbClr val="233457"/>
                </a:solidFill>
                <a:latin typeface="Epura Bold"/>
                <a:cs typeface="Epura Bold"/>
              </a:rPr>
              <a:t>r</a:t>
            </a:r>
            <a:r>
              <a:rPr sz="1200" b="1" spc="-40" dirty="0">
                <a:solidFill>
                  <a:srgbClr val="233457"/>
                </a:solidFill>
                <a:latin typeface="Epura Bold"/>
                <a:cs typeface="Epura Bold"/>
              </a:rPr>
              <a:t>i</a:t>
            </a:r>
            <a:r>
              <a:rPr sz="1200" b="1" spc="15" dirty="0">
                <a:solidFill>
                  <a:srgbClr val="233457"/>
                </a:solidFill>
                <a:latin typeface="Epura Bold"/>
                <a:cs typeface="Epura Bold"/>
              </a:rPr>
              <a:t>d</a:t>
            </a:r>
            <a:r>
              <a:rPr sz="1200" b="1" spc="-5" dirty="0">
                <a:solidFill>
                  <a:srgbClr val="233457"/>
                </a:solidFill>
                <a:latin typeface="Epura Bold"/>
                <a:cs typeface="Epura Bold"/>
              </a:rPr>
              <a:t>a</a:t>
            </a:r>
            <a:r>
              <a:rPr sz="1200" b="1" spc="15" dirty="0">
                <a:solidFill>
                  <a:srgbClr val="233457"/>
                </a:solidFill>
                <a:latin typeface="Epura Bold"/>
                <a:cs typeface="Epura Bold"/>
              </a:rPr>
              <a:t>d</a:t>
            </a:r>
            <a:r>
              <a:rPr sz="1200" b="1" spc="40" dirty="0">
                <a:solidFill>
                  <a:srgbClr val="233457"/>
                </a:solidFill>
                <a:latin typeface="Epura Bold"/>
                <a:cs typeface="Epura Bold"/>
              </a:rPr>
              <a:t>e</a:t>
            </a:r>
            <a:endParaRPr sz="1200">
              <a:latin typeface="Epura Bold"/>
              <a:cs typeface="Epura Bold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429759" y="9646919"/>
            <a:ext cx="1845945" cy="539115"/>
          </a:xfrm>
          <a:prstGeom prst="rect">
            <a:avLst/>
          </a:prstGeom>
        </p:spPr>
        <p:txBody>
          <a:bodyPr vert="horz" wrap="square" lIns="0" tIns="25400" rIns="0" bIns="0" rtlCol="0">
            <a:spAutoFit/>
          </a:bodyPr>
          <a:lstStyle/>
          <a:p>
            <a:pPr marL="17145" marR="5080" indent="-5080">
              <a:lnSpc>
                <a:spcPts val="2000"/>
              </a:lnSpc>
              <a:spcBef>
                <a:spcPts val="200"/>
              </a:spcBef>
            </a:pPr>
            <a:r>
              <a:rPr sz="1700" b="1" spc="-25" dirty="0">
                <a:solidFill>
                  <a:srgbClr val="074B9C"/>
                </a:solidFill>
                <a:latin typeface="Arial"/>
                <a:cs typeface="Arial"/>
              </a:rPr>
              <a:t>Cofinanciado pela  </a:t>
            </a:r>
            <a:r>
              <a:rPr sz="1700" b="1" spc="-35" dirty="0">
                <a:solidFill>
                  <a:srgbClr val="074B9C"/>
                </a:solidFill>
                <a:latin typeface="Arial"/>
                <a:cs typeface="Arial"/>
              </a:rPr>
              <a:t>União</a:t>
            </a:r>
            <a:r>
              <a:rPr sz="1700" b="1" spc="35" dirty="0">
                <a:solidFill>
                  <a:srgbClr val="074B9C"/>
                </a:solidFill>
                <a:latin typeface="Arial"/>
                <a:cs typeface="Arial"/>
              </a:rPr>
              <a:t> </a:t>
            </a:r>
            <a:r>
              <a:rPr sz="1700" b="1" spc="-30" dirty="0">
                <a:solidFill>
                  <a:srgbClr val="074B9C"/>
                </a:solidFill>
                <a:latin typeface="Arial"/>
                <a:cs typeface="Arial"/>
              </a:rPr>
              <a:t>Europeia</a:t>
            </a:r>
            <a:endParaRPr sz="17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81947" y="217061"/>
            <a:ext cx="4844568" cy="12671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1741682"/>
            <a:ext cx="7560564" cy="19950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9125975"/>
            <a:ext cx="7560564" cy="18379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469442" y="2277732"/>
            <a:ext cx="516636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000" b="1" spc="75" dirty="0">
                <a:solidFill>
                  <a:srgbClr val="233457"/>
                </a:solidFill>
                <a:latin typeface="Epura Bold"/>
                <a:cs typeface="Epura Bold"/>
              </a:rPr>
              <a:t>Formações </a:t>
            </a:r>
            <a:r>
              <a:rPr sz="2000" b="1" spc="70" dirty="0">
                <a:solidFill>
                  <a:srgbClr val="233457"/>
                </a:solidFill>
                <a:latin typeface="Epura Bold"/>
                <a:cs typeface="Epura Bold"/>
              </a:rPr>
              <a:t>Modulares </a:t>
            </a:r>
            <a:r>
              <a:rPr sz="2000" b="1" spc="60" dirty="0">
                <a:solidFill>
                  <a:srgbClr val="233457"/>
                </a:solidFill>
                <a:latin typeface="Epura Bold"/>
                <a:cs typeface="Epura Bold"/>
              </a:rPr>
              <a:t>Certificadas</a:t>
            </a:r>
            <a:r>
              <a:rPr sz="2000" b="1" spc="-70" dirty="0">
                <a:solidFill>
                  <a:srgbClr val="233457"/>
                </a:solidFill>
                <a:latin typeface="Epura Bold"/>
                <a:cs typeface="Epura Bold"/>
              </a:rPr>
              <a:t> </a:t>
            </a:r>
            <a:r>
              <a:rPr sz="2000" b="1" spc="50" dirty="0">
                <a:solidFill>
                  <a:srgbClr val="233457"/>
                </a:solidFill>
                <a:latin typeface="Epura Bold"/>
                <a:cs typeface="Epura Bold"/>
              </a:rPr>
              <a:t>-  </a:t>
            </a:r>
            <a:r>
              <a:rPr sz="2000" b="1" spc="60" dirty="0">
                <a:solidFill>
                  <a:srgbClr val="233457"/>
                </a:solidFill>
                <a:latin typeface="Epura Bold"/>
                <a:cs typeface="Epura Bold"/>
              </a:rPr>
              <a:t>(re)Qualificação </a:t>
            </a:r>
            <a:r>
              <a:rPr sz="2000" b="1" spc="75" dirty="0">
                <a:solidFill>
                  <a:srgbClr val="233457"/>
                </a:solidFill>
                <a:latin typeface="Epura Bold"/>
                <a:cs typeface="Epura Bold"/>
              </a:rPr>
              <a:t>de</a:t>
            </a:r>
            <a:r>
              <a:rPr sz="2000" b="1" spc="-10" dirty="0">
                <a:solidFill>
                  <a:srgbClr val="233457"/>
                </a:solidFill>
                <a:latin typeface="Epura Bold"/>
                <a:cs typeface="Epura Bold"/>
              </a:rPr>
              <a:t> </a:t>
            </a:r>
            <a:r>
              <a:rPr sz="2000" b="1" spc="65" dirty="0">
                <a:solidFill>
                  <a:srgbClr val="233457"/>
                </a:solidFill>
                <a:latin typeface="Epura Bold"/>
                <a:cs typeface="Epura Bold"/>
              </a:rPr>
              <a:t>Adultos</a:t>
            </a:r>
            <a:endParaRPr sz="2000">
              <a:latin typeface="Epura Bold"/>
              <a:cs typeface="Epura Bold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77748" y="3243630"/>
            <a:ext cx="3556000" cy="44513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35" dirty="0">
                <a:solidFill>
                  <a:srgbClr val="233457"/>
                </a:solidFill>
                <a:latin typeface="Epura Bold"/>
                <a:cs typeface="Epura Bold"/>
              </a:rPr>
              <a:t>Companhia </a:t>
            </a:r>
            <a:r>
              <a:rPr sz="1000" b="1" spc="30" dirty="0">
                <a:solidFill>
                  <a:srgbClr val="233457"/>
                </a:solidFill>
                <a:latin typeface="Epura Bold"/>
                <a:cs typeface="Epura Bold"/>
              </a:rPr>
              <a:t>Própria </a:t>
            </a:r>
            <a:r>
              <a:rPr sz="1000" b="1" spc="25" dirty="0">
                <a:solidFill>
                  <a:srgbClr val="233457"/>
                </a:solidFill>
                <a:latin typeface="Epura Bold"/>
                <a:cs typeface="Epura Bold"/>
              </a:rPr>
              <a:t>- </a:t>
            </a:r>
            <a:r>
              <a:rPr sz="1000" b="1" spc="35" dirty="0">
                <a:solidFill>
                  <a:srgbClr val="233457"/>
                </a:solidFill>
                <a:latin typeface="Epura Bold"/>
                <a:cs typeface="Epura Bold"/>
              </a:rPr>
              <a:t>Formação e </a:t>
            </a:r>
            <a:r>
              <a:rPr sz="1000" b="1" spc="30" dirty="0">
                <a:solidFill>
                  <a:srgbClr val="233457"/>
                </a:solidFill>
                <a:latin typeface="Epura Bold"/>
                <a:cs typeface="Epura Bold"/>
              </a:rPr>
              <a:t>Consultoria,</a:t>
            </a:r>
            <a:r>
              <a:rPr sz="1000" b="1" spc="-35" dirty="0">
                <a:solidFill>
                  <a:srgbClr val="233457"/>
                </a:solidFill>
                <a:latin typeface="Epura Bold"/>
                <a:cs typeface="Epura Bold"/>
              </a:rPr>
              <a:t> </a:t>
            </a:r>
            <a:r>
              <a:rPr sz="1000" b="1" spc="35" dirty="0">
                <a:solidFill>
                  <a:srgbClr val="233457"/>
                </a:solidFill>
                <a:latin typeface="Epura Bold"/>
                <a:cs typeface="Epura Bold"/>
              </a:rPr>
              <a:t>Lda</a:t>
            </a:r>
            <a:endParaRPr sz="1000">
              <a:latin typeface="Epura Bold"/>
              <a:cs typeface="Epura Bold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sz="800" b="1" spc="30" dirty="0">
                <a:solidFill>
                  <a:srgbClr val="233457"/>
                </a:solidFill>
                <a:latin typeface="Epura Bold"/>
                <a:cs typeface="Epura Bold"/>
              </a:rPr>
              <a:t>Área </a:t>
            </a:r>
            <a:r>
              <a:rPr sz="800" b="1" spc="25" dirty="0">
                <a:solidFill>
                  <a:srgbClr val="233457"/>
                </a:solidFill>
                <a:latin typeface="Epura Bold"/>
                <a:cs typeface="Epura Bold"/>
              </a:rPr>
              <a:t>Metropolitana </a:t>
            </a:r>
            <a:r>
              <a:rPr sz="800" b="1" spc="30" dirty="0">
                <a:solidFill>
                  <a:srgbClr val="233457"/>
                </a:solidFill>
                <a:latin typeface="Epura Bold"/>
                <a:cs typeface="Epura Bold"/>
              </a:rPr>
              <a:t>de</a:t>
            </a:r>
            <a:r>
              <a:rPr sz="800" b="1" spc="-30" dirty="0">
                <a:solidFill>
                  <a:srgbClr val="233457"/>
                </a:solidFill>
                <a:latin typeface="Epura Bold"/>
                <a:cs typeface="Epura Bold"/>
              </a:rPr>
              <a:t> </a:t>
            </a:r>
            <a:r>
              <a:rPr sz="800" b="1" spc="25" dirty="0">
                <a:solidFill>
                  <a:srgbClr val="233457"/>
                </a:solidFill>
                <a:latin typeface="Epura Bold"/>
                <a:cs typeface="Epura Bold"/>
              </a:rPr>
              <a:t>Lisboa</a:t>
            </a:r>
            <a:endParaRPr sz="800">
              <a:latin typeface="Epura Bold"/>
              <a:cs typeface="Epura Bold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7507" y="4720399"/>
            <a:ext cx="4228465" cy="28160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16700"/>
              </a:lnSpc>
              <a:spcBef>
                <a:spcPts val="100"/>
              </a:spcBef>
            </a:pPr>
            <a:r>
              <a:rPr lang="pt-PT" sz="1100" b="0" spc="35" dirty="0">
                <a:solidFill>
                  <a:srgbClr val="233457"/>
                </a:solidFill>
                <a:latin typeface="Epura Light"/>
                <a:cs typeface="Epura Light"/>
              </a:rPr>
              <a:t>Este projeto da Companhia Própria destina-se a adultos com idade igual ou superior a 18 anos desempregados inscritos no IEFP ou ativos empregados. Os seus objetivos primordiais são o de aprofundar as competências profissionais e relacionais, tendo em vista o exercício de uma ou mais atividades </a:t>
            </a:r>
          </a:p>
          <a:p>
            <a:pPr marL="12700" marR="5715" algn="just">
              <a:lnSpc>
                <a:spcPct val="116700"/>
              </a:lnSpc>
              <a:spcBef>
                <a:spcPts val="100"/>
              </a:spcBef>
            </a:pPr>
            <a:r>
              <a:rPr lang="pt-PT" sz="1100" b="0" spc="35">
                <a:solidFill>
                  <a:srgbClr val="233457"/>
                </a:solidFill>
                <a:latin typeface="Epura Light"/>
                <a:cs typeface="Epura Light"/>
              </a:rPr>
              <a:t>profissionais, </a:t>
            </a:r>
            <a:r>
              <a:rPr lang="pt-PT" sz="1100" b="0" spc="35" dirty="0">
                <a:solidFill>
                  <a:srgbClr val="233457"/>
                </a:solidFill>
                <a:latin typeface="Epura Light"/>
                <a:cs typeface="Epura Light"/>
              </a:rPr>
              <a:t>uma melhor adaptação às mudanças tecnológicas e organizacionais e </a:t>
            </a:r>
            <a:r>
              <a:rPr lang="pt-PT" sz="1100" b="0" spc="35">
                <a:solidFill>
                  <a:srgbClr val="233457"/>
                </a:solidFill>
                <a:latin typeface="Epura Light"/>
                <a:cs typeface="Epura Light"/>
              </a:rPr>
              <a:t>por fim o </a:t>
            </a:r>
            <a:r>
              <a:rPr lang="pt-PT" sz="1100" b="0" spc="35" dirty="0">
                <a:solidFill>
                  <a:srgbClr val="233457"/>
                </a:solidFill>
                <a:latin typeface="Epura Light"/>
                <a:cs typeface="Epura Light"/>
              </a:rPr>
              <a:t>reforço </a:t>
            </a:r>
            <a:r>
              <a:rPr lang="pt-PT" sz="1100" b="0" spc="35">
                <a:solidFill>
                  <a:srgbClr val="233457"/>
                </a:solidFill>
                <a:latin typeface="Epura Light"/>
                <a:cs typeface="Epura Light"/>
              </a:rPr>
              <a:t>da empregabilidade.</a:t>
            </a:r>
            <a:endParaRPr lang="pt-PT" sz="1100" b="0" spc="35" dirty="0">
              <a:solidFill>
                <a:srgbClr val="233457"/>
              </a:solidFill>
              <a:latin typeface="Epura Light"/>
              <a:cs typeface="Epura Light"/>
            </a:endParaRPr>
          </a:p>
          <a:p>
            <a:pPr marL="12700" marR="5715" algn="just">
              <a:lnSpc>
                <a:spcPct val="116700"/>
              </a:lnSpc>
              <a:spcBef>
                <a:spcPts val="100"/>
              </a:spcBef>
            </a:pPr>
            <a:r>
              <a:rPr lang="pt-PT" sz="1100" b="0" spc="35" dirty="0">
                <a:solidFill>
                  <a:srgbClr val="233457"/>
                </a:solidFill>
                <a:latin typeface="Epura Light"/>
                <a:cs typeface="Epura Light"/>
              </a:rPr>
              <a:t>De acordo com o projeto aprovado iremos ministrar formação a 224 formandos/as num total de 14 ações, cuja duração será de 2475 horas.</a:t>
            </a:r>
          </a:p>
          <a:p>
            <a:pPr marL="12700" marR="5715" algn="just">
              <a:lnSpc>
                <a:spcPct val="116700"/>
              </a:lnSpc>
              <a:spcBef>
                <a:spcPts val="100"/>
              </a:spcBef>
            </a:pPr>
            <a:r>
              <a:rPr lang="pt-PT" sz="1100" b="0" spc="35" dirty="0">
                <a:solidFill>
                  <a:srgbClr val="233457"/>
                </a:solidFill>
                <a:latin typeface="Epura Light"/>
                <a:cs typeface="Epura Light"/>
              </a:rPr>
              <a:t>A Companhia Própria definiu como taxa de certificação  95%. 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5501170" y="6902170"/>
            <a:ext cx="1626235" cy="16671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pt-PT" sz="1000" b="1" spc="20" dirty="0" err="1">
                <a:solidFill>
                  <a:srgbClr val="00BFFF"/>
                </a:solidFill>
                <a:latin typeface="Epura Bold"/>
                <a:cs typeface="Epura Bold"/>
              </a:rPr>
              <a:t>companhiapropria</a:t>
            </a:r>
            <a:r>
              <a:rPr sz="1000" b="1" spc="20" dirty="0">
                <a:solidFill>
                  <a:srgbClr val="00BFFF"/>
                </a:solidFill>
                <a:latin typeface="Epura Bold"/>
                <a:cs typeface="Epura Bold"/>
              </a:rPr>
              <a:t>.pt</a:t>
            </a:r>
            <a:endParaRPr sz="1000" dirty="0">
              <a:latin typeface="Epura Bold"/>
              <a:cs typeface="Epura Bold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5491317" y="7232546"/>
            <a:ext cx="1644575" cy="1667397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5600725" y="4299788"/>
            <a:ext cx="1499235" cy="1757532"/>
          </a:xfrm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marR="22225" algn="r">
              <a:lnSpc>
                <a:spcPct val="100000"/>
              </a:lnSpc>
              <a:spcBef>
                <a:spcPts val="665"/>
              </a:spcBef>
            </a:pPr>
            <a:r>
              <a:rPr sz="1100" b="0" spc="35" dirty="0">
                <a:solidFill>
                  <a:srgbClr val="233457"/>
                </a:solidFill>
                <a:latin typeface="Epura Light"/>
                <a:cs typeface="Epura Light"/>
              </a:rPr>
              <a:t>Investimento</a:t>
            </a:r>
            <a:r>
              <a:rPr sz="1100" b="0" spc="-60" dirty="0">
                <a:solidFill>
                  <a:srgbClr val="233457"/>
                </a:solidFill>
                <a:latin typeface="Epura Light"/>
                <a:cs typeface="Epura Light"/>
              </a:rPr>
              <a:t> </a:t>
            </a:r>
            <a:r>
              <a:rPr sz="1100" b="0" spc="30" dirty="0">
                <a:solidFill>
                  <a:srgbClr val="233457"/>
                </a:solidFill>
                <a:latin typeface="Epura Light"/>
                <a:cs typeface="Epura Light"/>
              </a:rPr>
              <a:t>total</a:t>
            </a:r>
            <a:endParaRPr lang="pt-PT" sz="1100" b="0" spc="30" dirty="0">
              <a:latin typeface="Epura Light"/>
              <a:cs typeface="Epura Light"/>
            </a:endParaRPr>
          </a:p>
          <a:p>
            <a:pPr marR="22225" algn="r">
              <a:lnSpc>
                <a:spcPct val="100000"/>
              </a:lnSpc>
              <a:spcBef>
                <a:spcPts val="665"/>
              </a:spcBef>
            </a:pPr>
            <a:r>
              <a:rPr lang="pt-PT" sz="1800" dirty="0">
                <a:solidFill>
                  <a:srgbClr val="283D8E"/>
                </a:solidFill>
                <a:latin typeface="Calibri"/>
                <a:cs typeface="Calibri"/>
              </a:rPr>
              <a:t>296 785,36 </a:t>
            </a:r>
            <a:r>
              <a:rPr sz="1800" dirty="0">
                <a:solidFill>
                  <a:srgbClr val="283D8E"/>
                </a:solidFill>
                <a:latin typeface="Calibri"/>
                <a:cs typeface="Calibri"/>
              </a:rPr>
              <a:t>€</a:t>
            </a:r>
            <a:endParaRPr sz="1800" dirty="0">
              <a:latin typeface="Calibri"/>
              <a:cs typeface="Calibri"/>
            </a:endParaRPr>
          </a:p>
          <a:p>
            <a:pPr marL="314960" marR="26670" indent="-302895" algn="r">
              <a:lnSpc>
                <a:spcPct val="100000"/>
              </a:lnSpc>
              <a:spcBef>
                <a:spcPts val="1925"/>
              </a:spcBef>
            </a:pPr>
            <a:r>
              <a:rPr sz="1100" b="0" spc="35" dirty="0">
                <a:solidFill>
                  <a:srgbClr val="233457"/>
                </a:solidFill>
                <a:latin typeface="Epura Light"/>
                <a:cs typeface="Epura Light"/>
              </a:rPr>
              <a:t>Apoio</a:t>
            </a:r>
            <a:r>
              <a:rPr sz="1100" b="0" spc="-80" dirty="0">
                <a:solidFill>
                  <a:srgbClr val="233457"/>
                </a:solidFill>
                <a:latin typeface="Epura Light"/>
                <a:cs typeface="Epura Light"/>
              </a:rPr>
              <a:t> </a:t>
            </a:r>
            <a:r>
              <a:rPr sz="1100" b="0" spc="30" dirty="0">
                <a:solidFill>
                  <a:srgbClr val="233457"/>
                </a:solidFill>
                <a:latin typeface="Epura Light"/>
                <a:cs typeface="Epura Light"/>
              </a:rPr>
              <a:t>financeiro</a:t>
            </a:r>
            <a:r>
              <a:rPr sz="1100" b="0" spc="-80" dirty="0">
                <a:solidFill>
                  <a:srgbClr val="233457"/>
                </a:solidFill>
                <a:latin typeface="Epura Light"/>
                <a:cs typeface="Epura Light"/>
              </a:rPr>
              <a:t> </a:t>
            </a:r>
            <a:r>
              <a:rPr sz="1100" b="0" spc="40" dirty="0">
                <a:solidFill>
                  <a:srgbClr val="233457"/>
                </a:solidFill>
                <a:latin typeface="Epura Light"/>
                <a:cs typeface="Epura Light"/>
              </a:rPr>
              <a:t>da </a:t>
            </a:r>
            <a:r>
              <a:rPr sz="1100" b="0" spc="15" dirty="0">
                <a:solidFill>
                  <a:srgbClr val="233457"/>
                </a:solidFill>
                <a:latin typeface="Epura Light"/>
                <a:cs typeface="Epura Light"/>
              </a:rPr>
              <a:t> </a:t>
            </a:r>
            <a:r>
              <a:rPr sz="1100" b="0" spc="35" dirty="0" err="1">
                <a:solidFill>
                  <a:srgbClr val="233457"/>
                </a:solidFill>
                <a:latin typeface="Epura Light"/>
                <a:cs typeface="Epura Light"/>
              </a:rPr>
              <a:t>União</a:t>
            </a:r>
            <a:r>
              <a:rPr sz="1100" b="0" spc="-120" dirty="0">
                <a:solidFill>
                  <a:srgbClr val="233457"/>
                </a:solidFill>
                <a:latin typeface="Epura Light"/>
                <a:cs typeface="Epura Light"/>
              </a:rPr>
              <a:t> </a:t>
            </a:r>
            <a:r>
              <a:rPr sz="1100" b="0" spc="35" dirty="0" err="1">
                <a:solidFill>
                  <a:srgbClr val="233457"/>
                </a:solidFill>
                <a:latin typeface="Epura Light"/>
                <a:cs typeface="Epura Light"/>
              </a:rPr>
              <a:t>Europei</a:t>
            </a:r>
            <a:r>
              <a:rPr lang="pt-PT" sz="1100" b="0" spc="35" dirty="0">
                <a:solidFill>
                  <a:srgbClr val="233457"/>
                </a:solidFill>
                <a:latin typeface="Epura Light"/>
                <a:cs typeface="Epura Light"/>
              </a:rPr>
              <a:t>a</a:t>
            </a:r>
          </a:p>
          <a:p>
            <a:pPr marL="314960" marR="26670" indent="-302895" algn="r">
              <a:lnSpc>
                <a:spcPct val="100000"/>
              </a:lnSpc>
              <a:spcBef>
                <a:spcPts val="1925"/>
              </a:spcBef>
            </a:pPr>
            <a:r>
              <a:rPr lang="pt-PT" sz="1800" dirty="0">
                <a:solidFill>
                  <a:srgbClr val="283D8E"/>
                </a:solidFill>
                <a:latin typeface="Calibri"/>
                <a:cs typeface="Calibri"/>
              </a:rPr>
              <a:t>118 714,14</a:t>
            </a:r>
            <a:r>
              <a:rPr sz="1800" spc="-105" dirty="0">
                <a:solidFill>
                  <a:srgbClr val="283D8E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83D8E"/>
                </a:solidFill>
                <a:latin typeface="Calibri"/>
                <a:cs typeface="Calibri"/>
              </a:rPr>
              <a:t>€</a:t>
            </a:r>
            <a:endParaRPr sz="1800" dirty="0">
              <a:latin typeface="Calibri"/>
              <a:cs typeface="Calibri"/>
            </a:endParaRP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B5F0757D-BAC5-DA30-D3E1-968C1067E5C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1169" y="7297433"/>
            <a:ext cx="1602510" cy="160251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147</Words>
  <Application>Microsoft Office PowerPoint</Application>
  <PresentationFormat>Personalizados</PresentationFormat>
  <Paragraphs>14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6" baseType="lpstr">
      <vt:lpstr>Arial</vt:lpstr>
      <vt:lpstr>Calibri</vt:lpstr>
      <vt:lpstr>Epura Bold</vt:lpstr>
      <vt:lpstr>Epura Light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Ficha de Operação-sem imagem</dc:title>
  <dc:creator>Andreia.Silvestre</dc:creator>
  <cp:lastModifiedBy>iSense Marketing Agência</cp:lastModifiedBy>
  <cp:revision>5</cp:revision>
  <dcterms:created xsi:type="dcterms:W3CDTF">2025-01-08T15:27:30Z</dcterms:created>
  <dcterms:modified xsi:type="dcterms:W3CDTF">2025-08-21T13:40:56Z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2024-07-29T00:00:00Z</vt:filetime>
  </property>
  <property fmtid="{D5CDD505-2E9C-101B-9397-08002B2CF9AE}" pid="3" name="Creator">
    <vt:lpwstr>Adobe Illustrator 28.5 (Macintosh)</vt:lpwstr>
  </property>
  <property fmtid="{D5CDD505-2E9C-101B-9397-08002B2CF9AE}" pid="4" name="LastSaved">
    <vt:filetime>2025-01-08T00:00:00Z</vt:filetime>
  </property>
</Properties>
</file>